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  <p:sldMasterId id="2147483732" r:id="rId4"/>
    <p:sldMasterId id="2147483768" r:id="rId5"/>
    <p:sldMasterId id="2147483780" r:id="rId6"/>
    <p:sldMasterId id="2147483792" r:id="rId7"/>
    <p:sldMasterId id="2147483804" r:id="rId8"/>
    <p:sldMasterId id="2147483816" r:id="rId9"/>
    <p:sldMasterId id="2147483840" r:id="rId10"/>
  </p:sldMasterIdLst>
  <p:notesMasterIdLst>
    <p:notesMasterId r:id="rId61"/>
  </p:notesMasterIdLst>
  <p:handoutMasterIdLst>
    <p:handoutMasterId r:id="rId62"/>
  </p:handoutMasterIdLst>
  <p:sldIdLst>
    <p:sldId id="413" r:id="rId11"/>
    <p:sldId id="414" r:id="rId12"/>
    <p:sldId id="547" r:id="rId13"/>
    <p:sldId id="416" r:id="rId14"/>
    <p:sldId id="417" r:id="rId15"/>
    <p:sldId id="520" r:id="rId16"/>
    <p:sldId id="419" r:id="rId17"/>
    <p:sldId id="420" r:id="rId18"/>
    <p:sldId id="421" r:id="rId19"/>
    <p:sldId id="527" r:id="rId20"/>
    <p:sldId id="537" r:id="rId21"/>
    <p:sldId id="546" r:id="rId22"/>
    <p:sldId id="424" r:id="rId23"/>
    <p:sldId id="425" r:id="rId24"/>
    <p:sldId id="427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35" r:id="rId33"/>
    <p:sldId id="521" r:id="rId34"/>
    <p:sldId id="548" r:id="rId35"/>
    <p:sldId id="549" r:id="rId36"/>
    <p:sldId id="530" r:id="rId37"/>
    <p:sldId id="481" r:id="rId38"/>
    <p:sldId id="550" r:id="rId39"/>
    <p:sldId id="483" r:id="rId40"/>
    <p:sldId id="486" r:id="rId41"/>
    <p:sldId id="551" r:id="rId42"/>
    <p:sldId id="487" r:id="rId43"/>
    <p:sldId id="552" r:id="rId44"/>
    <p:sldId id="489" r:id="rId45"/>
    <p:sldId id="553" r:id="rId46"/>
    <p:sldId id="491" r:id="rId47"/>
    <p:sldId id="492" r:id="rId48"/>
    <p:sldId id="554" r:id="rId49"/>
    <p:sldId id="494" r:id="rId50"/>
    <p:sldId id="531" r:id="rId51"/>
    <p:sldId id="532" r:id="rId52"/>
    <p:sldId id="498" r:id="rId53"/>
    <p:sldId id="499" r:id="rId54"/>
    <p:sldId id="533" r:id="rId55"/>
    <p:sldId id="534" r:id="rId56"/>
    <p:sldId id="543" r:id="rId57"/>
    <p:sldId id="506" r:id="rId58"/>
    <p:sldId id="507" r:id="rId59"/>
    <p:sldId id="508" r:id="rId60"/>
  </p:sldIdLst>
  <p:sldSz cx="9144000" cy="6858000" type="screen4x3"/>
  <p:notesSz cx="7053263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0505"/>
    <a:srgbClr val="6600FF"/>
    <a:srgbClr val="009900"/>
    <a:srgbClr val="3333FF"/>
    <a:srgbClr val="008000"/>
    <a:srgbClr val="006600"/>
    <a:srgbClr val="CC0000"/>
    <a:srgbClr val="B7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51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96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5994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932"/>
        <p:guide pos="22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6A044891-7BA3-411E-B4A9-13483343F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513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3E734B62-4330-47F2-B774-83746A99C704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vert="horz" lIns="93497" tIns="46749" rIns="93497" bIns="4674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2D380314-A30A-402C-8AAD-9C2DD10C6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80314-A30A-402C-8AAD-9C2DD10C6E41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2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80314-A30A-402C-8AAD-9C2DD10C6E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92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380314-A30A-402C-8AAD-9C2DD10C6E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20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442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6809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267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958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3072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219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368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1498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8088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18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14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970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2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82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53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32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31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224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30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789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90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483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78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9312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683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528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18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9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290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2903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57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12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316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65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0824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999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4188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7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3075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469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109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582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058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083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0593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29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382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3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6681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1765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506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231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2301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05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305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758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93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8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035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8481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7239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958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2560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0620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14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524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6590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4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860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1351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328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403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12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8717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635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85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1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22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498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947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5212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117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6823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69329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5247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7812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7568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4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3525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468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873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899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0507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87607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618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126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5801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E16354-AB3E-4A9F-9B99-0843854449B8}" type="datetimeFigureOut">
              <a:rPr lang="en-US" smtClean="0">
                <a:solidFill>
                  <a:prstClr val="black"/>
                </a:solidFill>
              </a:rPr>
              <a:pPr/>
              <a:t>11/13/23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2D370399-7373-4043-ACF6-012E8C1DCB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76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03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62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949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40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72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24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336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284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89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0" kern="1200">
          <a:ln>
            <a:noFill/>
          </a:ln>
          <a:solidFill>
            <a:srgbClr val="006600"/>
          </a:solidFill>
          <a:effectLst/>
          <a:latin typeface="Georgia" pitchFamily="18" charset="0"/>
          <a:ea typeface="+mj-ea"/>
          <a:cs typeface="+mj-cs"/>
        </a:defRPr>
      </a:lvl1pPr>
    </p:titleStyle>
    <p:bodyStyle>
      <a:lvl1pPr marL="0" indent="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None/>
        <a:defRPr kumimoji="0" sz="2400" kern="1200">
          <a:solidFill>
            <a:schemeClr val="tx2">
              <a:lumMod val="60000"/>
              <a:lumOff val="40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5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Volcanoes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51" y="1217001"/>
            <a:ext cx="8689649" cy="3124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Most volcanoes are located near plate boundaries.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Approximately 65% of all volcanoes are found along the ‘Ring of Fire’ surrounding the Pacific Ocean.</a:t>
            </a:r>
          </a:p>
          <a:p>
            <a:endParaRPr lang="en-US" dirty="0"/>
          </a:p>
          <a:p>
            <a:r>
              <a:rPr lang="en-US" dirty="0"/>
              <a:t>Subduction zones and mid-ocean ridges allow molten rock to reach the surface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114800"/>
            <a:ext cx="2985710" cy="258407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 descr="e25_23048757.jpg"/>
          <p:cNvPicPr>
            <a:picLocks noChangeAspect="1"/>
          </p:cNvPicPr>
          <p:nvPr/>
        </p:nvPicPr>
        <p:blipFill rotWithShape="1">
          <a:blip r:embed="rId4" cstate="print"/>
          <a:srcRect t="764" b="10814"/>
          <a:stretch/>
        </p:blipFill>
        <p:spPr>
          <a:xfrm>
            <a:off x="685800" y="4341201"/>
            <a:ext cx="4267200" cy="238963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3543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Composite Volcanoes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716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These volcanoes are cone-shaped and are built from a combination of lava flows and pyroclastic deposits.</a:t>
            </a:r>
          </a:p>
          <a:p>
            <a:r>
              <a:rPr lang="en-US" dirty="0">
                <a:solidFill>
                  <a:srgbClr val="C00000"/>
                </a:solidFill>
              </a:rPr>
              <a:t>Stratovolcanoes; this term comes from the stratified layers of lava and deposits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3962400"/>
            <a:ext cx="5410200" cy="273993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540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Composite Volcanoes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1"/>
            <a:ext cx="8229600" cy="26669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Eruptions are more dangerous and explosive but less frequent than shield volcanoes.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These volcanoes are common along the west coast form Alaska to Northern California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3505200"/>
            <a:ext cx="3721731" cy="320039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819400" y="57912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6600CC"/>
                </a:solidFill>
              </a:rPr>
              <a:t>Mt. Rainier </a:t>
            </a:r>
          </a:p>
        </p:txBody>
      </p:sp>
    </p:spTree>
    <p:extLst>
      <p:ext uri="{BB962C8B-B14F-4D97-AF65-F5344CB8AC3E}">
        <p14:creationId xmlns:p14="http://schemas.microsoft.com/office/powerpoint/2010/main" val="6139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Composite Volcanoes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86875"/>
            <a:ext cx="8229600" cy="1600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Mt. Rainier, Mt. St. Helens (both in Washington State) and Mt. Adams (in Oregon) are the most well-known composite volcanoes in North America.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53DD59-46E1-4F16-8BF8-3BADC5103EA9}"/>
              </a:ext>
            </a:extLst>
          </p:cNvPr>
          <p:cNvGrpSpPr/>
          <p:nvPr/>
        </p:nvGrpSpPr>
        <p:grpSpPr>
          <a:xfrm>
            <a:off x="1600200" y="2667000"/>
            <a:ext cx="5943600" cy="3933825"/>
            <a:chOff x="0" y="0"/>
            <a:chExt cx="6781800" cy="4067810"/>
          </a:xfrm>
        </p:grpSpPr>
        <p:pic>
          <p:nvPicPr>
            <p:cNvPr id="7" name="Picture 6" descr="A picture containing sky, outdoor, nature, mountain&#10;&#10;Description automatically generated">
              <a:extLst>
                <a:ext uri="{FF2B5EF4-FFF2-40B4-BE49-F238E27FC236}">
                  <a16:creationId xmlns:a16="http://schemas.microsoft.com/office/drawing/2014/main" id="{B0FA22CF-54BE-4DB3-A244-B546C57FBD07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781800" cy="4067810"/>
            </a:xfrm>
            <a:prstGeom prst="rect">
              <a:avLst/>
            </a:prstGeom>
            <a:ln w="25400">
              <a:solidFill>
                <a:srgbClr val="C00000"/>
              </a:solidFill>
            </a:ln>
          </p:spPr>
        </p:pic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F02EF95F-1CA1-40E4-BE9E-F104BDDD001D}"/>
                </a:ext>
              </a:extLst>
            </p:cNvPr>
            <p:cNvSpPr txBox="1"/>
            <p:nvPr/>
          </p:nvSpPr>
          <p:spPr>
            <a:xfrm>
              <a:off x="435826" y="923484"/>
              <a:ext cx="2320341" cy="45914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noAutofit/>
            </a:bodyPr>
            <a:lstStyle/>
            <a:p>
              <a:pPr marR="508000">
                <a:lnSpc>
                  <a:spcPct val="107000"/>
                </a:lnSpc>
                <a:spcAft>
                  <a:spcPts val="800"/>
                </a:spcAft>
              </a:pPr>
              <a:r>
                <a:rPr lang="en-US" sz="1200" kern="1200" dirty="0">
                  <a:solidFill>
                    <a:srgbClr val="FFF4D8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</a:effectLst>
                  <a:latin typeface="Constantia" panose="02030602050306030303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 </a:t>
              </a:r>
              <a:r>
                <a:rPr lang="en-US" sz="1600" kern="1200" dirty="0">
                  <a:solidFill>
                    <a:srgbClr val="FFF4D8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</a:effectLst>
                  <a:latin typeface="Constantia" panose="02030602050306030303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Mt. Rainier</a:t>
              </a:r>
              <a:endParaRPr lang="en-CA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C9978C1-D409-4CFD-B2ED-F70C1772B3C2}"/>
                </a:ext>
              </a:extLst>
            </p:cNvPr>
            <p:cNvSpPr txBox="1"/>
            <p:nvPr/>
          </p:nvSpPr>
          <p:spPr>
            <a:xfrm>
              <a:off x="4267199" y="3200399"/>
              <a:ext cx="2339962" cy="73131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noAutofit/>
            </a:bodyPr>
            <a:lstStyle/>
            <a:p>
              <a:pPr marR="304800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kern="1200" dirty="0">
                  <a:solidFill>
                    <a:srgbClr val="FFF4D8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</a:effectLst>
                  <a:latin typeface="Constantia" panose="02030602050306030303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Mt. St. Helens </a:t>
              </a:r>
              <a:endParaRPr lang="en-CA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457BF488-A6B4-441F-9C62-FB257BD18354}"/>
                </a:ext>
              </a:extLst>
            </p:cNvPr>
            <p:cNvSpPr txBox="1"/>
            <p:nvPr/>
          </p:nvSpPr>
          <p:spPr>
            <a:xfrm>
              <a:off x="4234987" y="1200091"/>
              <a:ext cx="2546813" cy="56134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noAutofit/>
            </a:bodyPr>
            <a:lstStyle/>
            <a:p>
              <a:pPr algn="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kern="1200" dirty="0">
                  <a:solidFill>
                    <a:srgbClr val="FFF4D8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</a:effectLst>
                  <a:latin typeface="Constantia" panose="02030602050306030303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Mt. Adams </a:t>
              </a:r>
              <a:endParaRPr lang="en-CA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5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Volcanic Domes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92" y="1524000"/>
            <a:ext cx="8229600" cy="2362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These volcanoes contain highly viscous rhyolite magma.</a:t>
            </a:r>
          </a:p>
          <a:p>
            <a:r>
              <a:rPr lang="en-US" dirty="0"/>
              <a:t>They are steep sided mounds that form around vents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3344"/>
            <a:ext cx="4279392" cy="265176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0DED7-9D94-430C-BD78-1B1BD21C7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25" y="4038600"/>
            <a:ext cx="3876675" cy="197167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267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Cinder Cone Volcanoes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200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These are relatively small volcanoes composed of small forms of tephra.</a:t>
            </a:r>
          </a:p>
          <a:p>
            <a:endParaRPr lang="en-US" dirty="0"/>
          </a:p>
          <a:p>
            <a:r>
              <a:rPr lang="en-US" dirty="0"/>
              <a:t>They are round to oval shaped and typically contain a crater at the top</a:t>
            </a:r>
          </a:p>
          <a:p>
            <a:r>
              <a:rPr lang="en-US" dirty="0"/>
              <a:t>These volcanoes are found in Mexico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338483"/>
            <a:ext cx="4315968" cy="235000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45341"/>
            <a:ext cx="3124200" cy="234315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6652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3962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chemeClr val="tx1"/>
                </a:solidFill>
              </a:rPr>
              <a:t>A circular volcanic crater produced by an explosion and filled with water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They are caused by groundwater encountering magma, creating the explosion.</a:t>
            </a:r>
          </a:p>
          <a:p>
            <a:endParaRPr lang="en-US" dirty="0"/>
          </a:p>
          <a:p>
            <a:r>
              <a:rPr lang="en-US" dirty="0"/>
              <a:t>Maar derives from the Latin mare meaning sea and resembles a large lake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029200"/>
            <a:ext cx="4673600" cy="17526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811" y="4343400"/>
            <a:ext cx="4084138" cy="243348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2361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Ice-Contact Volcanoes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Some volcanoes erupt beneath or alongside glaciers.</a:t>
            </a:r>
          </a:p>
          <a:p>
            <a:r>
              <a:rPr lang="en-US" dirty="0"/>
              <a:t>These eruptions melt huge quantities of ice producing floods known as </a:t>
            </a:r>
            <a:r>
              <a:rPr lang="en-US" dirty="0" err="1"/>
              <a:t>jokulhlaups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When lava contacts glaciers, it quickly cools to form pyroclastic rock.</a:t>
            </a:r>
          </a:p>
          <a:p>
            <a:endParaRPr lang="en-US" dirty="0"/>
          </a:p>
          <a:p>
            <a:r>
              <a:rPr lang="en-US" dirty="0"/>
              <a:t>Ice-contact volcanoes are found in Iceland and British Columbia</a:t>
            </a:r>
          </a:p>
        </p:txBody>
      </p:sp>
    </p:spTree>
    <p:extLst>
      <p:ext uri="{BB962C8B-B14F-4D97-AF65-F5344CB8AC3E}">
        <p14:creationId xmlns:p14="http://schemas.microsoft.com/office/powerpoint/2010/main" val="212332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Ice-Contact Volcanoes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929" y="2133600"/>
            <a:ext cx="3505200" cy="2819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Evidence of the Mt. Garibaldi eruption 12,000 years ago in British Columbia is preserved in currently exposed rock.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24000"/>
            <a:ext cx="5010814" cy="521511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34200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Volcanic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Crater</a:t>
            </a:r>
          </a:p>
          <a:p>
            <a:r>
              <a:rPr lang="en-US" dirty="0">
                <a:solidFill>
                  <a:srgbClr val="C00000"/>
                </a:solidFill>
              </a:rPr>
              <a:t>A depression formed by the explosion of a volcano top.  They can be up to 2 km in diameter.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Volcanic Vent</a:t>
            </a:r>
          </a:p>
          <a:p>
            <a:r>
              <a:rPr lang="en-US" dirty="0">
                <a:solidFill>
                  <a:schemeClr val="tx1"/>
                </a:solidFill>
              </a:rPr>
              <a:t> An opening on the surface through which lava and pyroclastic debris erupt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Most vents are circular, but some are elongated cracks called </a:t>
            </a:r>
            <a:r>
              <a:rPr lang="en-US" i="1" dirty="0">
                <a:solidFill>
                  <a:srgbClr val="C00000"/>
                </a:solidFill>
              </a:rPr>
              <a:t>fissures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300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Volcanic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4343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Caldera</a:t>
            </a:r>
          </a:p>
          <a:p>
            <a:r>
              <a:rPr lang="en-US" dirty="0">
                <a:solidFill>
                  <a:schemeClr val="tx1"/>
                </a:solidFill>
              </a:rPr>
              <a:t> a circular to oval depression formed during the </a:t>
            </a:r>
            <a:r>
              <a:rPr lang="en-US" b="1" dirty="0">
                <a:solidFill>
                  <a:schemeClr val="tx1"/>
                </a:solidFill>
              </a:rPr>
              <a:t>collapse</a:t>
            </a:r>
            <a:r>
              <a:rPr lang="en-US" dirty="0">
                <a:solidFill>
                  <a:schemeClr val="tx1"/>
                </a:solidFill>
              </a:rPr>
              <a:t> of a volcano</a:t>
            </a:r>
          </a:p>
          <a:p>
            <a:r>
              <a:rPr lang="en-US" dirty="0">
                <a:solidFill>
                  <a:schemeClr val="tx1"/>
                </a:solidFill>
              </a:rPr>
              <a:t>They can be up to 25 km in diameter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Eruptions that form calderas are the largest and most deadly eruptions on Earth.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7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Molten Rock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Magma </a:t>
            </a:r>
          </a:p>
          <a:p>
            <a:r>
              <a:rPr lang="en-US" dirty="0">
                <a:solidFill>
                  <a:schemeClr val="tx1"/>
                </a:solidFill>
              </a:rPr>
              <a:t>It is found deep within the crust and upper mantle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Lava </a:t>
            </a:r>
          </a:p>
          <a:p>
            <a:r>
              <a:rPr lang="en-US" dirty="0">
                <a:solidFill>
                  <a:schemeClr val="tx1"/>
                </a:solidFill>
              </a:rPr>
              <a:t>It is found flowing from an erupting volcano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Essentially, lava is magma on the Earth’s surface.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609600"/>
            <a:ext cx="5029200" cy="6675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Formation of Calderas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4800600" cy="2667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Calderas are formed by the collapse of a magma chamber below a composite volcano during an explosive eruption.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2399"/>
            <a:ext cx="3166872" cy="660692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4" descr="http://www.uri.edu/news/tambora/images2/tambora01.jpg"/>
          <p:cNvPicPr>
            <a:picLocks noChangeAspect="1" noChangeArrowheads="1"/>
          </p:cNvPicPr>
          <p:nvPr/>
        </p:nvPicPr>
        <p:blipFill>
          <a:blip r:embed="rId4" cstate="print"/>
          <a:srcRect l="12726" r="1562" b="9955"/>
          <a:stretch>
            <a:fillRect/>
          </a:stretch>
        </p:blipFill>
        <p:spPr bwMode="auto">
          <a:xfrm>
            <a:off x="876300" y="3523325"/>
            <a:ext cx="3810000" cy="266146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38595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 Springs and Geysers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Heated groundwater can discharge at the surface as a hot spring.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Groundwater that boils in an underground chamber to periodically produce a release of steam or water is called a </a:t>
            </a:r>
            <a:r>
              <a:rPr lang="en-US" i="1" dirty="0">
                <a:solidFill>
                  <a:srgbClr val="C00000"/>
                </a:solidFill>
              </a:rPr>
              <a:t>geyser</a:t>
            </a:r>
            <a:r>
              <a:rPr lang="en-US" dirty="0">
                <a:solidFill>
                  <a:srgbClr val="C00000"/>
                </a:solidFill>
              </a:rPr>
              <a:t>.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There are approximately 1000 geysers on Earth and nearly half of them are in Yellowstone Park  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0" y="1828800"/>
            <a:ext cx="3505200" cy="193504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9203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244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 Faithful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0987"/>
            <a:ext cx="5105400" cy="373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the most famous geyser in the world.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  It erupts to a height up to 50 m with eruptions lasting for 2-3 minutes.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The average interval between eruptions is 70 minutes.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953000"/>
            <a:ext cx="3181350" cy="172402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800" y="512846"/>
            <a:ext cx="3179618" cy="61722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1092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 Eruptions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1054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These are the products of </a:t>
            </a:r>
            <a:r>
              <a:rPr lang="en-US" i="1" dirty="0" err="1">
                <a:solidFill>
                  <a:srgbClr val="C00000"/>
                </a:solidFill>
              </a:rPr>
              <a:t>supervolcanoes</a:t>
            </a:r>
            <a:r>
              <a:rPr lang="en-US" dirty="0">
                <a:solidFill>
                  <a:srgbClr val="C00000"/>
                </a:solidFill>
              </a:rPr>
              <a:t> and are extremely rare events.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They occur when a large volume of magma rises to shallow depths in the continental crust over a hot spot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magma is originally unable to break through the curst pressure continues to build until the crust can no longer contain it</a:t>
            </a:r>
          </a:p>
        </p:txBody>
      </p:sp>
    </p:spTree>
    <p:extLst>
      <p:ext uri="{BB962C8B-B14F-4D97-AF65-F5344CB8AC3E}">
        <p14:creationId xmlns:p14="http://schemas.microsoft.com/office/powerpoint/2010/main" val="124643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 Eruptions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09251"/>
            <a:ext cx="8514239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 massive amount of land was covered by ash fall from past super eruptions.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652251"/>
            <a:ext cx="6172200" cy="3890576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32574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Yellowstone </a:t>
            </a:r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Supervolcano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810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Yellowstone National Park sits on a massive caldera created from the last eruption of the Yellowstone </a:t>
            </a:r>
            <a:r>
              <a:rPr lang="en-US" dirty="0" err="1">
                <a:solidFill>
                  <a:srgbClr val="C00000"/>
                </a:solidFill>
              </a:rPr>
              <a:t>Supervolcano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The area is located over a continental hot spot</a:t>
            </a:r>
          </a:p>
          <a:p>
            <a:pPr>
              <a:lnSpc>
                <a:spcPct val="110000"/>
              </a:lnSpc>
            </a:pPr>
            <a:r>
              <a:rPr lang="en-US" dirty="0"/>
              <a:t>Super eruptions occurred there 2.2 Mya, 1.3 Mya, and 640,000 years ago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572000"/>
            <a:ext cx="4044947" cy="213359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7059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122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Yellowstone </a:t>
            </a:r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Supervolcano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059" y="1095756"/>
            <a:ext cx="4905141" cy="576224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Earthquakes in the park are monitored continuously.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A super eruption could last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for weeks and spread ash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over half of the U.S. 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Ash fall would be over 1000 times that released by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Mt. St. Helens.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Millions of people would die from ash suffocation and the U.S. agriculture economy would be destroyed from a super eruption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72927F-8DCA-4D89-A06D-94293EFD8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747" y="1295400"/>
            <a:ext cx="4200144" cy="4553712"/>
          </a:xfrm>
          <a:prstGeom prst="rect">
            <a:avLst/>
          </a:prstGeom>
          <a:ln w="25400">
            <a:solidFill>
              <a:srgbClr val="AF0505"/>
            </a:solidFill>
          </a:ln>
        </p:spPr>
      </p:pic>
    </p:spTree>
    <p:extLst>
      <p:ext uri="{BB962C8B-B14F-4D97-AF65-F5344CB8AC3E}">
        <p14:creationId xmlns:p14="http://schemas.microsoft.com/office/powerpoint/2010/main" val="101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010" y="4275221"/>
            <a:ext cx="4688958" cy="2360161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Yellowstone National 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66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Along with the hundreds of geysers, the park is home to many species of wildlife.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2514599"/>
            <a:ext cx="3542462" cy="2655425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0" y="2209800"/>
            <a:ext cx="2946400" cy="22098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4175489"/>
            <a:ext cx="2707866" cy="245989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25575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528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Volcanoes in Canada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9378"/>
            <a:ext cx="8528304" cy="2362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They are found only in British Columbia and southern Yukon.</a:t>
            </a:r>
          </a:p>
          <a:p>
            <a:r>
              <a:rPr lang="en-US" dirty="0"/>
              <a:t>Mt Baker in Wash State provides great risk to Canada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592380"/>
            <a:ext cx="4261104" cy="3123977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591088"/>
            <a:ext cx="2525793" cy="311451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056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Mt. Baker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8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eruption of Mt. Baker would eject large amounts of ash over a densely populated part of British Columbia.</a:t>
            </a:r>
          </a:p>
          <a:p>
            <a:endParaRPr lang="en-US" dirty="0"/>
          </a:p>
          <a:p>
            <a:r>
              <a:rPr lang="en-US" dirty="0"/>
              <a:t>I would also cause landslides and melt glaciers thus causing floods and lahars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084320"/>
            <a:ext cx="3352800" cy="25146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0140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most abundant elements in magma are silicon and oxygen; when combined it is referred to as silica.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Volcanic rocks are named based on the amount of silica present.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Types of volcanic rocks:</a:t>
            </a:r>
          </a:p>
          <a:p>
            <a:r>
              <a:rPr lang="en-US" dirty="0">
                <a:solidFill>
                  <a:srgbClr val="C00000"/>
                </a:solidFill>
              </a:rPr>
              <a:t>basalt, andesite, dacite, rhyolite</a:t>
            </a:r>
          </a:p>
          <a:p>
            <a:r>
              <a:rPr lang="en-US" dirty="0">
                <a:solidFill>
                  <a:srgbClr val="C00000"/>
                </a:solidFill>
              </a:rPr>
              <a:t>low silica                    high silica</a:t>
            </a: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95800"/>
            <a:ext cx="3048000" cy="22860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2209800" y="5638800"/>
            <a:ext cx="1676400" cy="0"/>
          </a:xfrm>
          <a:prstGeom prst="straightConnector1">
            <a:avLst/>
          </a:prstGeom>
          <a:ln w="2857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43600" y="645789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Silicon </a:t>
            </a:r>
          </a:p>
        </p:txBody>
      </p:sp>
    </p:spTree>
    <p:extLst>
      <p:ext uri="{BB962C8B-B14F-4D97-AF65-F5344CB8AC3E}">
        <p14:creationId xmlns:p14="http://schemas.microsoft.com/office/powerpoint/2010/main" val="52959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 of Volcanoes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" y="1143000"/>
            <a:ext cx="8229600" cy="1828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 average, 50 to 60 volcanoes erupt each year.</a:t>
            </a:r>
          </a:p>
          <a:p>
            <a:r>
              <a:rPr lang="en-US" dirty="0"/>
              <a:t>Over the past two centuries, more than 100,000 people have been killed by eruptions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11C4B-E410-4B23-96F6-91EB32183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06" y="2971800"/>
            <a:ext cx="6304788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5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Climatic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81200"/>
            <a:ext cx="4419600" cy="3200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Powerful eruptions can impact global climate.</a:t>
            </a:r>
          </a:p>
          <a:p>
            <a:endParaRPr lang="en-US" dirty="0"/>
          </a:p>
          <a:p>
            <a:r>
              <a:rPr lang="en-US" dirty="0"/>
              <a:t>Ash and gases reflect solar radiation causing a cooling</a:t>
            </a:r>
          </a:p>
          <a:p>
            <a:endParaRPr lang="en-US" dirty="0"/>
          </a:p>
        </p:txBody>
      </p:sp>
      <p:pic>
        <p:nvPicPr>
          <p:cNvPr id="4" name="Picture 6" descr="http://www.truthofthisworld.com/img/fran1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8986" y="1575874"/>
            <a:ext cx="4277510" cy="516509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2727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Climatic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95400"/>
            <a:ext cx="48387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Notable eruptions impacting climate:</a:t>
            </a:r>
          </a:p>
          <a:p>
            <a:endParaRPr lang="en-US" dirty="0"/>
          </a:p>
          <a:p>
            <a:r>
              <a:rPr lang="en-US" dirty="0"/>
              <a:t>Mt. Tambora (1815, Indonesia) 1816 is known worldwide as “the year without a summer”</a:t>
            </a:r>
          </a:p>
          <a:p>
            <a:endParaRPr lang="en-US" dirty="0"/>
          </a:p>
          <a:p>
            <a:r>
              <a:rPr lang="en-US" dirty="0"/>
              <a:t>Mt. Pinatubo (1991, Philippines 1992 was one of the coolest years worldwide in the 20th century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81" y="2286000"/>
            <a:ext cx="3387251" cy="164944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94" y="5073112"/>
            <a:ext cx="2676482" cy="17526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08" y="5013088"/>
            <a:ext cx="3024332" cy="178550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83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Lava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10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These occur when magma flows out of a central crater or a fissure along the side of a volcano.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Pahoehoe basaltic lava:</a:t>
            </a:r>
          </a:p>
          <a:p>
            <a:r>
              <a:rPr lang="en-US" dirty="0">
                <a:solidFill>
                  <a:schemeClr val="tx1"/>
                </a:solidFill>
              </a:rPr>
              <a:t>Low viscosity (a few km per hour), high temperature, when hardened, it has a smooth texture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Aa basaltic lava:</a:t>
            </a:r>
          </a:p>
          <a:p>
            <a:r>
              <a:rPr lang="en-US" dirty="0"/>
              <a:t>High viscosity (a few meters per day), lower temp. When hardened, it has a blocky texture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1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Lava Flows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1"/>
            <a:ext cx="4258610" cy="35814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628498"/>
            <a:ext cx="4472325" cy="3086246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66800" y="4953001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Sylfaen" pitchFamily="18" charset="0"/>
                <a:ea typeface="Verdana" pitchFamily="34" charset="0"/>
                <a:cs typeface="Verdana" pitchFamily="34" charset="0"/>
              </a:rPr>
              <a:t>Pahoehoe Lava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67200" y="3166833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Sylfaen" pitchFamily="18" charset="0"/>
                <a:ea typeface="Verdana" pitchFamily="34" charset="0"/>
                <a:cs typeface="Verdana" pitchFamily="34" charset="0"/>
              </a:rPr>
              <a:t>Aa Lava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6600FF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46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Lateral Blast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1834"/>
            <a:ext cx="8229600" cy="3124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rgbClr val="C00000"/>
                </a:solidFill>
              </a:rPr>
              <a:t>An eruption directed away from a volcano where materials are blown parallel to the surface.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Example:</a:t>
            </a:r>
          </a:p>
          <a:p>
            <a:r>
              <a:rPr lang="en-US" dirty="0">
                <a:solidFill>
                  <a:srgbClr val="C00000"/>
                </a:solidFill>
              </a:rPr>
              <a:t>A lateral blast from Mt. St. Helens flattened forests for over 20km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44699"/>
            <a:ext cx="3609975" cy="240067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2" descr="http://inapcache.boston.com/universal/site_graphics/blogs/bigpicture/msh30_05_18/m34_0082205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3870601"/>
            <a:ext cx="4698620" cy="277477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394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Pyroclastic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rgbClr val="C00000"/>
                </a:solidFill>
              </a:rPr>
              <a:t>An avalanche of ash, gas, and rock fragments that travels down the slopes of a volcano during an explosive eruption. 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Speeds can reach 150km/h and the flow can travel up to 30km from the source</a:t>
            </a:r>
          </a:p>
          <a:p>
            <a:endParaRPr lang="en-US" dirty="0"/>
          </a:p>
          <a:p>
            <a:r>
              <a:rPr lang="en-US" dirty="0"/>
              <a:t>More people have been killed by pyroclastic flows </a:t>
            </a:r>
          </a:p>
          <a:p>
            <a:r>
              <a:rPr lang="en-US" dirty="0"/>
              <a:t>Than any other volcanic phenomenon </a:t>
            </a:r>
          </a:p>
        </p:txBody>
      </p:sp>
    </p:spTree>
    <p:extLst>
      <p:ext uri="{BB962C8B-B14F-4D97-AF65-F5344CB8AC3E}">
        <p14:creationId xmlns:p14="http://schemas.microsoft.com/office/powerpoint/2010/main" val="90961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Ash 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606"/>
            <a:ext cx="8229600" cy="3649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Particles of ash can be carried downwind hundreds of kilometres from an eruption site.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Hazards of ash fall:</a:t>
            </a:r>
          </a:p>
          <a:p>
            <a:r>
              <a:rPr lang="en-US" dirty="0">
                <a:solidFill>
                  <a:schemeClr val="tx1"/>
                </a:solidFill>
              </a:rPr>
              <a:t>Destroys vegetation</a:t>
            </a:r>
          </a:p>
          <a:p>
            <a:r>
              <a:rPr lang="en-US" dirty="0">
                <a:solidFill>
                  <a:schemeClr val="tx1"/>
                </a:solidFill>
              </a:rPr>
              <a:t>Contaminates surface water</a:t>
            </a:r>
          </a:p>
          <a:p>
            <a:r>
              <a:rPr lang="en-US" dirty="0">
                <a:solidFill>
                  <a:schemeClr val="tx1"/>
                </a:solidFill>
              </a:rPr>
              <a:t>Health impacts to people and animals</a:t>
            </a:r>
          </a:p>
          <a:p>
            <a:r>
              <a:rPr lang="en-US" dirty="0">
                <a:solidFill>
                  <a:schemeClr val="tx1"/>
                </a:solidFill>
              </a:rPr>
              <a:t>Causes aircraft engine failure</a:t>
            </a:r>
          </a:p>
        </p:txBody>
      </p:sp>
      <p:pic>
        <p:nvPicPr>
          <p:cNvPr id="4" name="Picture 4" descr="http://inapcache.boston.com/universal/site_graphics/blogs/bigpicture/eyja_04_19/e04_230469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700854"/>
            <a:ext cx="3232720" cy="198914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</p:pic>
      <p:pic>
        <p:nvPicPr>
          <p:cNvPr id="5" name="Picture 6" descr="http://inapcache.boston.com/universal/site_graphics/blogs/bigpicture/eyja_04_19/e15_2305379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4861200"/>
            <a:ext cx="2762217" cy="18288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17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1488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Poisonous Gases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46482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Volcanoes emit numerous gases at high quantities.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Eruptions containing </a:t>
            </a:r>
            <a:r>
              <a:rPr lang="en-US" dirty="0" err="1">
                <a:solidFill>
                  <a:srgbClr val="C00000"/>
                </a:solidFill>
              </a:rPr>
              <a:t>sulphur</a:t>
            </a:r>
            <a:r>
              <a:rPr lang="en-US" dirty="0">
                <a:solidFill>
                  <a:srgbClr val="C00000"/>
                </a:solidFill>
              </a:rPr>
              <a:t> dioxide can burn holes in leaves and lead to the formation of acid precipitation.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A type of smog known as </a:t>
            </a:r>
            <a:r>
              <a:rPr lang="en-US" dirty="0" err="1">
                <a:solidFill>
                  <a:schemeClr val="tx1"/>
                </a:solidFill>
              </a:rPr>
              <a:t>vog</a:t>
            </a:r>
            <a:r>
              <a:rPr lang="en-US" dirty="0">
                <a:solidFill>
                  <a:schemeClr val="tx1"/>
                </a:solidFill>
              </a:rPr>
              <a:t> can be produced; this may induce asthma attacks and respiratory problems.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High amounts of carbon dioxide released at once can kill animals and vegetation.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38" y="5181600"/>
            <a:ext cx="2327746" cy="156362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4821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Sector Collapse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286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flank of a volcano can collapse at any time.</a:t>
            </a:r>
          </a:p>
          <a:p>
            <a:endParaRPr lang="en-US" dirty="0"/>
          </a:p>
          <a:p>
            <a:r>
              <a:rPr lang="en-US" dirty="0"/>
              <a:t>As magma travels up an inner channel, the volcano can form a bulge where its slopes have become over-steepened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428999"/>
            <a:ext cx="4648200" cy="321887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92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Viscosity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Magma also contains small amounts of gases (water </a:t>
            </a:r>
            <a:r>
              <a:rPr lang="en-US" dirty="0" err="1">
                <a:solidFill>
                  <a:srgbClr val="C00000"/>
                </a:solidFill>
              </a:rPr>
              <a:t>vapour</a:t>
            </a:r>
            <a:r>
              <a:rPr lang="en-US" dirty="0">
                <a:solidFill>
                  <a:srgbClr val="C00000"/>
                </a:solidFill>
              </a:rPr>
              <a:t>, carbon dioxide, </a:t>
            </a:r>
            <a:r>
              <a:rPr lang="en-US" dirty="0" err="1">
                <a:solidFill>
                  <a:srgbClr val="C00000"/>
                </a:solidFill>
              </a:rPr>
              <a:t>sulphur</a:t>
            </a:r>
            <a:r>
              <a:rPr lang="en-US" dirty="0">
                <a:solidFill>
                  <a:srgbClr val="C00000"/>
                </a:solidFill>
              </a:rPr>
              <a:t> dioxide).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Volcanoes have different shapes based on the chemistry and </a:t>
            </a:r>
            <a:r>
              <a:rPr lang="en-US" i="1" dirty="0">
                <a:solidFill>
                  <a:srgbClr val="C00000"/>
                </a:solidFill>
              </a:rPr>
              <a:t>viscosity</a:t>
            </a:r>
            <a:r>
              <a:rPr lang="en-US" dirty="0">
                <a:solidFill>
                  <a:srgbClr val="C00000"/>
                </a:solidFill>
              </a:rPr>
              <a:t> of their magma.</a:t>
            </a:r>
          </a:p>
          <a:p>
            <a:endParaRPr lang="en-US" dirty="0"/>
          </a:p>
          <a:p>
            <a:r>
              <a:rPr lang="en-US" dirty="0"/>
              <a:t>Viscosity: the resistance to flow</a:t>
            </a:r>
          </a:p>
          <a:p>
            <a:endParaRPr lang="en-US" dirty="0"/>
          </a:p>
          <a:p>
            <a:r>
              <a:rPr lang="en-US" dirty="0"/>
              <a:t>Magma viscosity is determined by silica content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77252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Lahar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30" y="1295400"/>
            <a:ext cx="8229600" cy="268509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Definition:</a:t>
            </a:r>
          </a:p>
          <a:p>
            <a:r>
              <a:rPr lang="en-US" dirty="0">
                <a:solidFill>
                  <a:srgbClr val="C00000"/>
                </a:solidFill>
              </a:rPr>
              <a:t>A large amount of material that has become saturated with water and moves downslope.  It is an Indonesian word.    </a:t>
            </a:r>
          </a:p>
          <a:p>
            <a:r>
              <a:rPr lang="en-US" dirty="0">
                <a:solidFill>
                  <a:srgbClr val="C00000"/>
                </a:solidFill>
              </a:rPr>
              <a:t>Lahars are also referred to as mudflows</a:t>
            </a:r>
          </a:p>
        </p:txBody>
      </p:sp>
      <p:pic>
        <p:nvPicPr>
          <p:cNvPr id="4" name="Picture 2" descr="http://inapcache.boston.com/universal/site_graphics/blogs/bigpicture/msh30_05_18/m31_st1023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3942398"/>
            <a:ext cx="3897723" cy="268509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2028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34290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Lahars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3733800" cy="2514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Knowledge of local topography and the history of past events can aid in determining the recurrence intervals of lahars.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28599"/>
            <a:ext cx="4558863" cy="6096001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17498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4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Mt. St. Helens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7968"/>
            <a:ext cx="8458200" cy="28194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Before its eruption, the volcano had been dormant for 120 years.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 March 1980 small explosions occurred due to groundwater contacting magma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 bulge began growing on the flank of the mountain.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4191000"/>
            <a:ext cx="6483096" cy="248716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" y="4075078"/>
            <a:ext cx="2041358" cy="25908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3179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Mt. St. Helens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3505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On May 18, 1980, a M 5.1 earthquake caused the bulge to break off and fall downslope.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A lateral blast occurred from the area of the former bulge and the entire north slope was destroyed.</a:t>
            </a:r>
          </a:p>
          <a:p>
            <a:endParaRPr lang="en-US" dirty="0"/>
          </a:p>
          <a:p>
            <a:r>
              <a:rPr lang="en-US" dirty="0"/>
              <a:t>Ash was ejected from the central crater, reached heights of 19km, and travelled around the world.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405557"/>
            <a:ext cx="3319272" cy="2121408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4192202"/>
            <a:ext cx="2548119" cy="2548119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8669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Mt. St. Helens Eruption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391400" cy="511712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44999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Mt. St. Helens Eruption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It killed 57 people, mainly from pyroclastic flows.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26" y="2133600"/>
            <a:ext cx="5935326" cy="464313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6" name="Picture 4" descr="Fig6_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05"/>
          <a:stretch>
            <a:fillRect/>
          </a:stretch>
        </p:blipFill>
        <p:spPr bwMode="auto">
          <a:xfrm>
            <a:off x="6248399" y="2359667"/>
            <a:ext cx="2756165" cy="419100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696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Mt. St. Helens Eruption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eruption left behind a barren landscape that is slowly reforesting naturally.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3295651"/>
            <a:ext cx="4114800" cy="30861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04797" y="2895600"/>
            <a:ext cx="4343401" cy="3257551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058977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 Service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Ancient volcanoes provided the gases that now form the atmosphere and sustain life on Earth.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Internal heat from volcanoes can produce renewable geothermal energy.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Volcanic landscapes attract tourism and recreation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Eruptions have created new land (Hawaii, Iceland)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Minimizing the Volcanic Hazard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eruption forecast is a statement containing the probability that a volcano will erupt within a given timespan.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Forecasts are based on information provided by: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Monitoring seismic activity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C00000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Shallow earthquake can </a:t>
            </a:r>
            <a:r>
              <a:rPr lang="en-US" dirty="0" err="1">
                <a:solidFill>
                  <a:srgbClr val="C00000"/>
                </a:solidFill>
              </a:rPr>
              <a:t>preceed</a:t>
            </a:r>
            <a:r>
              <a:rPr lang="en-US" dirty="0">
                <a:solidFill>
                  <a:srgbClr val="C00000"/>
                </a:solidFill>
              </a:rPr>
              <a:t> eruptions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Short warning times from this information is a concern </a:t>
            </a:r>
          </a:p>
        </p:txBody>
      </p:sp>
    </p:spTree>
    <p:extLst>
      <p:ext uri="{BB962C8B-B14F-4D97-AF65-F5344CB8AC3E}">
        <p14:creationId xmlns:p14="http://schemas.microsoft.com/office/powerpoint/2010/main" val="19189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Minimizing the Volcanic Hazard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2. Thermal and hydrologic monitoring</a:t>
            </a:r>
          </a:p>
          <a:p>
            <a:r>
              <a:rPr lang="en-US" dirty="0">
                <a:solidFill>
                  <a:srgbClr val="C00000"/>
                </a:solidFill>
              </a:rPr>
              <a:t>- an accumulation of magma changes properties of the rock and soil</a:t>
            </a:r>
          </a:p>
          <a:p>
            <a:r>
              <a:rPr lang="en-US" dirty="0"/>
              <a:t>Increased heat may melt snow or glaciers above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3. Land surface monitoring</a:t>
            </a:r>
          </a:p>
          <a:p>
            <a:r>
              <a:rPr lang="en-US" dirty="0"/>
              <a:t>Involves checking for the growth of bulges , swelling and opening of cracks</a:t>
            </a:r>
          </a:p>
        </p:txBody>
      </p:sp>
    </p:spTree>
    <p:extLst>
      <p:ext uri="{BB962C8B-B14F-4D97-AF65-F5344CB8AC3E}">
        <p14:creationId xmlns:p14="http://schemas.microsoft.com/office/powerpoint/2010/main" val="34726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24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Magma with high silica content:</a:t>
            </a:r>
          </a:p>
          <a:p>
            <a:r>
              <a:rPr lang="en-US" dirty="0"/>
              <a:t>Cooler, more viscous, more gases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Magma with low silica content:</a:t>
            </a:r>
          </a:p>
          <a:p>
            <a:r>
              <a:rPr lang="en-US" dirty="0"/>
              <a:t>Hotter, less viscous, fewer gases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Volcanoes with high silica magma produce the most explosive eruptions.</a:t>
            </a:r>
          </a:p>
          <a:p>
            <a:endParaRPr lang="en-US" dirty="0"/>
          </a:p>
          <a:p>
            <a:r>
              <a:rPr lang="en-US" dirty="0"/>
              <a:t>As magma approaches the surface, the pressure lowers allowing gases to bubble up and escape</a:t>
            </a:r>
          </a:p>
        </p:txBody>
      </p:sp>
    </p:spTree>
    <p:extLst>
      <p:ext uri="{BB962C8B-B14F-4D97-AF65-F5344CB8AC3E}">
        <p14:creationId xmlns:p14="http://schemas.microsoft.com/office/powerpoint/2010/main" val="35048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Minimizing the Volcanic Hazard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4. Monitoring volcanic gas emissions</a:t>
            </a:r>
          </a:p>
          <a:p>
            <a:r>
              <a:rPr lang="en-US" dirty="0"/>
              <a:t>Increases in carbon dioxide or </a:t>
            </a:r>
            <a:r>
              <a:rPr lang="en-US" dirty="0" err="1"/>
              <a:t>sulphur</a:t>
            </a:r>
            <a:r>
              <a:rPr lang="en-US" dirty="0"/>
              <a:t> dioxide may indicate magma is moving toward the surface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5. Analyzing the local geologic history</a:t>
            </a:r>
          </a:p>
          <a:p>
            <a:r>
              <a:rPr lang="en-US" dirty="0">
                <a:solidFill>
                  <a:srgbClr val="C00000"/>
                </a:solidFill>
              </a:rPr>
              <a:t>- mapping of volcanic rocks</a:t>
            </a:r>
          </a:p>
          <a:p>
            <a:r>
              <a:rPr lang="en-US" dirty="0">
                <a:solidFill>
                  <a:srgbClr val="C00000"/>
                </a:solidFill>
              </a:rPr>
              <a:t>Dating of pyroclastic deposits</a:t>
            </a:r>
          </a:p>
        </p:txBody>
      </p:sp>
    </p:spTree>
    <p:extLst>
      <p:ext uri="{BB962C8B-B14F-4D97-AF65-F5344CB8AC3E}">
        <p14:creationId xmlns:p14="http://schemas.microsoft.com/office/powerpoint/2010/main" val="44713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880" y="1447800"/>
            <a:ext cx="8229600" cy="2320412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Rhyolitic</a:t>
            </a:r>
            <a:r>
              <a:rPr lang="en-US" dirty="0">
                <a:solidFill>
                  <a:srgbClr val="C00000"/>
                </a:solidFill>
              </a:rPr>
              <a:t> and </a:t>
            </a:r>
            <a:r>
              <a:rPr lang="en-US" dirty="0" err="1">
                <a:solidFill>
                  <a:srgbClr val="C00000"/>
                </a:solidFill>
              </a:rPr>
              <a:t>dacitic</a:t>
            </a:r>
            <a:r>
              <a:rPr lang="en-US" dirty="0">
                <a:solidFill>
                  <a:srgbClr val="C00000"/>
                </a:solidFill>
              </a:rPr>
              <a:t> magmas produce explosive eruptions.</a:t>
            </a:r>
          </a:p>
          <a:p>
            <a:r>
              <a:rPr lang="en-US" dirty="0"/>
              <a:t>Basaltic and andesitic magmas produce non-explosive eruptions with lava that flows easily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657600"/>
            <a:ext cx="6400800" cy="301457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1724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Volcanoes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Volcanoes are classified into 4 types.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 classification is based on their shape, appearance, and eruption style.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Types of volcanoes:</a:t>
            </a:r>
          </a:p>
          <a:p>
            <a:r>
              <a:rPr lang="en-US" dirty="0">
                <a:solidFill>
                  <a:schemeClr val="tx1"/>
                </a:solidFill>
              </a:rPr>
              <a:t>- shield</a:t>
            </a:r>
          </a:p>
          <a:p>
            <a:r>
              <a:rPr lang="en-US" dirty="0">
                <a:solidFill>
                  <a:schemeClr val="tx1"/>
                </a:solidFill>
              </a:rPr>
              <a:t>- composite</a:t>
            </a:r>
          </a:p>
          <a:p>
            <a:r>
              <a:rPr lang="en-US" dirty="0">
                <a:solidFill>
                  <a:schemeClr val="tx1"/>
                </a:solidFill>
              </a:rPr>
              <a:t>- volcanic dome</a:t>
            </a:r>
          </a:p>
          <a:p>
            <a:r>
              <a:rPr lang="en-US" dirty="0">
                <a:solidFill>
                  <a:schemeClr val="tx1"/>
                </a:solidFill>
              </a:rPr>
              <a:t>- cinder dome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711" y="3624753"/>
            <a:ext cx="4460121" cy="315096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521460" y="3224643"/>
            <a:ext cx="1440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Mt. Adams</a:t>
            </a:r>
          </a:p>
        </p:txBody>
      </p:sp>
    </p:spTree>
    <p:extLst>
      <p:ext uri="{BB962C8B-B14F-4D97-AF65-F5344CB8AC3E}">
        <p14:creationId xmlns:p14="http://schemas.microsoft.com/office/powerpoint/2010/main" val="40730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Shield Volcanoes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91600" cy="3048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These are the largest volcanoes on Earth and are shaped as broad arcs (like warrior shields) built from lava.</a:t>
            </a:r>
          </a:p>
          <a:p>
            <a:r>
              <a:rPr lang="en-US" dirty="0"/>
              <a:t>They are associated with basaltic magma</a:t>
            </a:r>
          </a:p>
          <a:p>
            <a:r>
              <a:rPr lang="en-US" dirty="0"/>
              <a:t>Eruptions consist of well-flowing lava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4672584" cy="2185416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889362"/>
            <a:ext cx="3675888" cy="2267712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2900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 l="-11000" r="-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751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Shield Volcanoes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95300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Some eruptions can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contain </a:t>
            </a:r>
            <a:r>
              <a:rPr lang="en-US" i="1" dirty="0">
                <a:solidFill>
                  <a:srgbClr val="C00000"/>
                </a:solidFill>
              </a:rPr>
              <a:t>tephra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Accumulations of tephra are referred to as pyroclastic deposits.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If compacted together, these deposits are called pyroclastic rock. </a:t>
            </a:r>
          </a:p>
          <a:p>
            <a:pPr>
              <a:lnSpc>
                <a:spcPct val="110000"/>
              </a:lnSpc>
            </a:pPr>
            <a:r>
              <a:rPr lang="en-US" dirty="0"/>
              <a:t>Tephra – fragmented material blown out during an eruption</a:t>
            </a:r>
          </a:p>
          <a:p>
            <a:pPr>
              <a:lnSpc>
                <a:spcPct val="110000"/>
              </a:lnSpc>
            </a:pPr>
            <a:r>
              <a:rPr lang="en-US" dirty="0"/>
              <a:t>These volcanoes are common in Hawaii, Iceland, and around the Indian Ocean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6" descr="Fig7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6"/>
          <a:stretch>
            <a:fillRect/>
          </a:stretch>
        </p:blipFill>
        <p:spPr bwMode="auto">
          <a:xfrm>
            <a:off x="4114800" y="1219200"/>
            <a:ext cx="4038600" cy="188468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26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3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Flow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547</TotalTime>
  <Words>1889</Words>
  <Application>Microsoft Macintosh PowerPoint</Application>
  <PresentationFormat>On-screen Show (4:3)</PresentationFormat>
  <Paragraphs>298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Calibri</vt:lpstr>
      <vt:lpstr>Constantia</vt:lpstr>
      <vt:lpstr>Georgia</vt:lpstr>
      <vt:lpstr>Sylfaen</vt:lpstr>
      <vt:lpstr>Verdana</vt:lpstr>
      <vt:lpstr>Wingdings 2</vt:lpstr>
      <vt:lpstr>Flow</vt:lpstr>
      <vt:lpstr>2_Flow</vt:lpstr>
      <vt:lpstr>3_Flow</vt:lpstr>
      <vt:lpstr>1_Flow</vt:lpstr>
      <vt:lpstr>7_Flow</vt:lpstr>
      <vt:lpstr>8_Flow</vt:lpstr>
      <vt:lpstr>9_Flow</vt:lpstr>
      <vt:lpstr>10_Flow</vt:lpstr>
      <vt:lpstr>11_Flow</vt:lpstr>
      <vt:lpstr>13_Flow</vt:lpstr>
      <vt:lpstr>Volcanoes</vt:lpstr>
      <vt:lpstr>Types of Molten Rock</vt:lpstr>
      <vt:lpstr>Magma</vt:lpstr>
      <vt:lpstr>Viscosity</vt:lpstr>
      <vt:lpstr>Magma</vt:lpstr>
      <vt:lpstr>Magma</vt:lpstr>
      <vt:lpstr>Types of Volcanoes</vt:lpstr>
      <vt:lpstr>Shield Volcanoes</vt:lpstr>
      <vt:lpstr>Shield Volcanoes</vt:lpstr>
      <vt:lpstr>Composite Volcanoes</vt:lpstr>
      <vt:lpstr>Composite Volcanoes</vt:lpstr>
      <vt:lpstr>Composite Volcanoes</vt:lpstr>
      <vt:lpstr>Volcanic Domes</vt:lpstr>
      <vt:lpstr>Cinder Cone Volcanoes</vt:lpstr>
      <vt:lpstr>Maars</vt:lpstr>
      <vt:lpstr>Ice-Contact Volcanoes</vt:lpstr>
      <vt:lpstr>Ice-Contact Volcanoes</vt:lpstr>
      <vt:lpstr>Volcanic Features</vt:lpstr>
      <vt:lpstr>Volcanic Features</vt:lpstr>
      <vt:lpstr>Formation of Calderas</vt:lpstr>
      <vt:lpstr>Hot Springs and Geysers</vt:lpstr>
      <vt:lpstr>Old Faithful</vt:lpstr>
      <vt:lpstr>Super Eruptions</vt:lpstr>
      <vt:lpstr>Super Eruptions</vt:lpstr>
      <vt:lpstr>Yellowstone Supervolcano</vt:lpstr>
      <vt:lpstr>Yellowstone Supervolcano</vt:lpstr>
      <vt:lpstr>Yellowstone National Park</vt:lpstr>
      <vt:lpstr>Volcanoes in Canada</vt:lpstr>
      <vt:lpstr>Mt. Baker</vt:lpstr>
      <vt:lpstr>Effects of Volcanoes</vt:lpstr>
      <vt:lpstr>Climatic Effects</vt:lpstr>
      <vt:lpstr>Climatic Effects</vt:lpstr>
      <vt:lpstr>Lava Flows</vt:lpstr>
      <vt:lpstr>Lava Flows</vt:lpstr>
      <vt:lpstr>Lateral Blast</vt:lpstr>
      <vt:lpstr>Pyroclastic Flow</vt:lpstr>
      <vt:lpstr>Ash Fall</vt:lpstr>
      <vt:lpstr>Poisonous Gases</vt:lpstr>
      <vt:lpstr>Sector Collapse</vt:lpstr>
      <vt:lpstr>Lahar</vt:lpstr>
      <vt:lpstr>Lahars</vt:lpstr>
      <vt:lpstr>Mt. St. Helens</vt:lpstr>
      <vt:lpstr>Mt. St. Helens</vt:lpstr>
      <vt:lpstr>Mt. St. Helens Eruption</vt:lpstr>
      <vt:lpstr>Mt. St. Helens Eruption</vt:lpstr>
      <vt:lpstr>Mt. St. Helens Eruption</vt:lpstr>
      <vt:lpstr>Natural Service Functions</vt:lpstr>
      <vt:lpstr>Minimizing the Volcanic Hazard</vt:lpstr>
      <vt:lpstr>Minimizing the Volcanic Hazard</vt:lpstr>
      <vt:lpstr>Minimizing the Volcanic Hazard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Volcanoes</dc:title>
  <dc:creator>Mark</dc:creator>
  <cp:lastModifiedBy>Nicholas Alexander Lam</cp:lastModifiedBy>
  <cp:revision>396</cp:revision>
  <cp:lastPrinted>2013-06-07T01:00:19Z</cp:lastPrinted>
  <dcterms:created xsi:type="dcterms:W3CDTF">2011-08-30T20:05:21Z</dcterms:created>
  <dcterms:modified xsi:type="dcterms:W3CDTF">2023-11-14T02:28:43Z</dcterms:modified>
</cp:coreProperties>
</file>